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8" r:id="rId3"/>
    <p:sldId id="288" r:id="rId4"/>
    <p:sldId id="282" r:id="rId5"/>
    <p:sldId id="289" r:id="rId6"/>
    <p:sldId id="290" r:id="rId7"/>
    <p:sldId id="298" r:id="rId8"/>
    <p:sldId id="299" r:id="rId9"/>
    <p:sldId id="314" r:id="rId10"/>
    <p:sldId id="291" r:id="rId11"/>
    <p:sldId id="292" r:id="rId12"/>
    <p:sldId id="293" r:id="rId13"/>
    <p:sldId id="300" r:id="rId14"/>
    <p:sldId id="294" r:id="rId15"/>
    <p:sldId id="301" r:id="rId16"/>
    <p:sldId id="302" r:id="rId17"/>
    <p:sldId id="303" r:id="rId18"/>
    <p:sldId id="304" r:id="rId19"/>
    <p:sldId id="305" r:id="rId20"/>
    <p:sldId id="307" r:id="rId21"/>
    <p:sldId id="306" r:id="rId22"/>
    <p:sldId id="308" r:id="rId23"/>
    <p:sldId id="309" r:id="rId24"/>
    <p:sldId id="310" r:id="rId25"/>
    <p:sldId id="311" r:id="rId26"/>
    <p:sldId id="259" r:id="rId27"/>
    <p:sldId id="31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8C193-BC3E-4A69-BDEC-DB7E89A6EBA7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075E1-323C-44AE-8DD4-0959A4B11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9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075E1-323C-44AE-8DD4-0959A4B110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359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E93663-A615-4A94-A555-9CBFEB2206CB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03C702-B8CA-4981-B6D8-2A602708810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4384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Procedures 201:</a:t>
            </a:r>
            <a:br>
              <a:rPr lang="en-US" dirty="0" smtClean="0"/>
            </a:br>
            <a:r>
              <a:rPr lang="en-US" sz="4000" dirty="0" smtClean="0"/>
              <a:t>Higher Level </a:t>
            </a:r>
            <a:br>
              <a:rPr lang="en-US" sz="4000" dirty="0" smtClean="0"/>
            </a:br>
            <a:r>
              <a:rPr lang="en-US" sz="4000" dirty="0" smtClean="0"/>
              <a:t>Calling Conventions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495800"/>
            <a:ext cx="7854696" cy="1752600"/>
          </a:xfrm>
        </p:spPr>
        <p:txBody>
          <a:bodyPr>
            <a:normAutofit/>
          </a:bodyPr>
          <a:lstStyle/>
          <a:p>
            <a:pPr algn="l"/>
            <a:endParaRPr lang="en-US" sz="1200" dirty="0" smtClean="0"/>
          </a:p>
          <a:p>
            <a:pPr algn="l"/>
            <a:endParaRPr lang="en-US" sz="1200" dirty="0"/>
          </a:p>
          <a:p>
            <a:pPr algn="l"/>
            <a:endParaRPr lang="en-US" sz="1200" dirty="0" smtClean="0"/>
          </a:p>
          <a:p>
            <a:pPr algn="l"/>
            <a:endParaRPr lang="en-US" sz="1800" dirty="0" smtClean="0"/>
          </a:p>
          <a:p>
            <a:pPr algn="l"/>
            <a:r>
              <a:rPr lang="en-US" sz="1800" dirty="0" smtClean="0"/>
              <a:t>Slides revised 3/25/2014 by Patrick Kelley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8267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10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20970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Procedure Design 2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74784" y="1524000"/>
            <a:ext cx="8458199" cy="3657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The called procedure:</a:t>
            </a:r>
          </a:p>
          <a:p>
            <a:pPr lvl="1"/>
            <a:r>
              <a:rPr lang="en-US" altLang="en-US" dirty="0" smtClean="0"/>
              <a:t>Saves </a:t>
            </a:r>
            <a:r>
              <a:rPr lang="en-US" altLang="en-US" dirty="0" smtClean="0"/>
              <a:t>frame pointer</a:t>
            </a:r>
          </a:p>
          <a:p>
            <a:pPr lvl="1"/>
            <a:r>
              <a:rPr lang="en-US" altLang="en-US" dirty="0" smtClean="0"/>
              <a:t>Copies the stack pointer to the frame pointer (so we can get it back later)</a:t>
            </a:r>
          </a:p>
          <a:p>
            <a:pPr lvl="1"/>
            <a:r>
              <a:rPr lang="en-US" altLang="en-US" dirty="0" smtClean="0"/>
              <a:t>Moves the stack pointer to the top of the passed </a:t>
            </a:r>
            <a:r>
              <a:rPr lang="en-US" altLang="en-US" dirty="0" err="1" smtClean="0"/>
              <a:t>params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If it uses registers, it </a:t>
            </a:r>
            <a:r>
              <a:rPr lang="en-US" altLang="en-US" dirty="0" smtClean="0"/>
              <a:t>pushes </a:t>
            </a:r>
            <a:r>
              <a:rPr lang="en-US" altLang="en-US" dirty="0" smtClean="0"/>
              <a:t>them onto the stack</a:t>
            </a:r>
          </a:p>
          <a:p>
            <a:r>
              <a:rPr lang="en-US" altLang="en-US" dirty="0" smtClean="0"/>
              <a:t>Local variables are put on the stack as well</a:t>
            </a:r>
          </a:p>
          <a:p>
            <a:r>
              <a:rPr lang="en-US" altLang="en-US" dirty="0" smtClean="0"/>
              <a:t>Before return:</a:t>
            </a:r>
          </a:p>
          <a:p>
            <a:pPr lvl="1"/>
            <a:r>
              <a:rPr lang="en-US" altLang="en-US" dirty="0" smtClean="0"/>
              <a:t> local variables are </a:t>
            </a:r>
            <a:r>
              <a:rPr lang="en-US" altLang="en-US" dirty="0" err="1" smtClean="0"/>
              <a:t>deallocated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Registers are popped off the stack</a:t>
            </a:r>
          </a:p>
          <a:p>
            <a:pPr lvl="1"/>
            <a:r>
              <a:rPr lang="en-US" altLang="en-US" dirty="0" smtClean="0"/>
              <a:t>Copy frame pointer to stack pointer</a:t>
            </a:r>
          </a:p>
          <a:p>
            <a:pPr lvl="1"/>
            <a:r>
              <a:rPr lang="en-US" altLang="en-US" dirty="0" smtClean="0"/>
              <a:t>Restore original frame pointer</a:t>
            </a:r>
          </a:p>
        </p:txBody>
      </p:sp>
    </p:spTree>
    <p:extLst>
      <p:ext uri="{BB962C8B-B14F-4D97-AF65-F5344CB8AC3E}">
        <p14:creationId xmlns:p14="http://schemas.microsoft.com/office/powerpoint/2010/main" val="22219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11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Ex. Factorial function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Let’s implement this:</a:t>
            </a:r>
            <a:br>
              <a:rPr lang="en-US" altLang="en-US" dirty="0" smtClean="0"/>
            </a:br>
            <a:r>
              <a:rPr lang="en-US" altLang="en-US" dirty="0" err="1" smtClean="0"/>
              <a:t>int</a:t>
            </a:r>
            <a:r>
              <a:rPr lang="en-US" altLang="en-US" dirty="0" smtClean="0"/>
              <a:t> Factorial (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input)</a:t>
            </a:r>
            <a:br>
              <a:rPr lang="en-US" altLang="en-US" dirty="0" smtClean="0"/>
            </a:br>
            <a:r>
              <a:rPr lang="en-US" altLang="en-US" dirty="0" smtClean="0"/>
              <a:t>{</a:t>
            </a:r>
            <a:br>
              <a:rPr lang="en-US" altLang="en-US" dirty="0" smtClean="0"/>
            </a:br>
            <a:r>
              <a:rPr lang="en-US" altLang="en-US" dirty="0" smtClean="0"/>
              <a:t>    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dummy;  // to make it a little </a:t>
            </a:r>
            <a:r>
              <a:rPr lang="en-US" altLang="en-US" dirty="0" smtClean="0"/>
              <a:t>interesting</a:t>
            </a:r>
            <a:br>
              <a:rPr lang="en-US" altLang="en-US" dirty="0" smtClean="0"/>
            </a:br>
            <a:r>
              <a:rPr lang="en-US" altLang="en-US" dirty="0" smtClean="0"/>
              <a:t>    dummy = 5;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    if (input == 0)</a:t>
            </a:r>
            <a:br>
              <a:rPr lang="en-US" altLang="en-US" dirty="0" smtClean="0"/>
            </a:br>
            <a:r>
              <a:rPr lang="en-US" altLang="en-US" dirty="0" smtClean="0"/>
              <a:t>         return 1;</a:t>
            </a:r>
            <a:br>
              <a:rPr lang="en-US" altLang="en-US" dirty="0" smtClean="0"/>
            </a:br>
            <a:r>
              <a:rPr lang="en-US" altLang="en-US" dirty="0" smtClean="0"/>
              <a:t>    else return input * Factorial(input – 1);</a:t>
            </a:r>
            <a:br>
              <a:rPr lang="en-US" altLang="en-US" dirty="0" smtClean="0"/>
            </a:br>
            <a:r>
              <a:rPr lang="en-US" altLang="en-US" dirty="0" smtClean="0"/>
              <a:t>}</a:t>
            </a:r>
          </a:p>
          <a:p>
            <a:r>
              <a:rPr lang="en-US" altLang="en-US" dirty="0" smtClean="0"/>
              <a:t>And we’ll use registers $</a:t>
            </a:r>
            <a:r>
              <a:rPr lang="en-US" altLang="en-US" dirty="0" smtClean="0"/>
              <a:t>s0, </a:t>
            </a:r>
            <a:r>
              <a:rPr lang="en-US" altLang="en-US" dirty="0" smtClean="0"/>
              <a:t>$</a:t>
            </a:r>
            <a:r>
              <a:rPr lang="en-US" altLang="en-US" dirty="0" smtClean="0"/>
              <a:t>s1, </a:t>
            </a:r>
            <a:r>
              <a:rPr lang="en-US" altLang="en-US" dirty="0" smtClean="0"/>
              <a:t>$</a:t>
            </a:r>
            <a:r>
              <a:rPr lang="en-US" altLang="en-US" dirty="0" smtClean="0"/>
              <a:t>s2, </a:t>
            </a:r>
            <a:r>
              <a:rPr lang="en-US" altLang="en-US" dirty="0" smtClean="0"/>
              <a:t>and $</a:t>
            </a:r>
            <a:r>
              <a:rPr lang="en-US" altLang="en-US" dirty="0" smtClean="0"/>
              <a:t>s3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43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12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28600" y="685800"/>
            <a:ext cx="86106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/>
              <a:t>(at call)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05147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Input(sp-8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0xB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(sp-4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787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Setting the Frame Pointer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# </a:t>
            </a:r>
            <a:r>
              <a:rPr lang="en-US" altLang="en-US" sz="1400" b="1" dirty="0" smtClean="0">
                <a:latin typeface="Courier New" pitchFamily="49" charset="0"/>
              </a:rPr>
              <a:t>Factorial expects an input at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 – 8 and computes the factorial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# of that input.  It returns the value at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 – 4.  Since the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# factorial algorithm is recursive, a stack frame is used…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Factorial: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# push current frame pointer onto stack ($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 or $30)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-12(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 </a:t>
            </a:r>
            <a:r>
              <a:rPr lang="en-US" altLang="en-US" sz="1400" b="1" dirty="0" smtClean="0">
                <a:latin typeface="Courier New" pitchFamily="49" charset="0"/>
              </a:rPr>
              <a:t>	# remember -8 and -4 currently in use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move  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	# copy stack pointer to frame pointer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-12</a:t>
            </a:r>
            <a:r>
              <a:rPr lang="en-US" altLang="en-US" sz="1400" b="1" dirty="0" smtClean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6943731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14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 smtClean="0"/>
              <a:t>($</a:t>
            </a:r>
            <a:r>
              <a:rPr lang="en-US" altLang="en-US" sz="3200" dirty="0" err="1" smtClean="0"/>
              <a:t>fp</a:t>
            </a:r>
            <a:r>
              <a:rPr lang="en-US" altLang="en-US" sz="3200" dirty="0" smtClean="0"/>
              <a:t> set)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863900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 Frame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Input(fp-8)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0xB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(fp-4)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85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Saving Registers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#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Factorial expects an input at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– 8 and computes the factorial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of that input.  It returns the value at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– 4.  Since the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factorial algorithm is recursive, a stack frame is used…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Factorial: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push current frame pointer onto stack ($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or $30)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-12(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remember -8 and -4 currently in use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move 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copy stack pointer to frame pointer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-12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adjust stack 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save $</a:t>
            </a:r>
            <a:r>
              <a:rPr lang="en-US" altLang="en-US" sz="1400" b="1" dirty="0" err="1" smtClean="0">
                <a:latin typeface="Courier New" pitchFamily="49" charset="0"/>
              </a:rPr>
              <a:t>ra</a:t>
            </a:r>
            <a:r>
              <a:rPr lang="en-US" altLang="en-US" sz="1400" b="1" dirty="0" smtClean="0">
                <a:latin typeface="Courier New" pitchFamily="49" charset="0"/>
              </a:rPr>
              <a:t> and any other registers we need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</a:t>
            </a:r>
            <a:r>
              <a:rPr lang="en-US" altLang="en-US" sz="1400" b="1" dirty="0" err="1" smtClean="0">
                <a:latin typeface="Courier New" pitchFamily="49" charset="0"/>
              </a:rPr>
              <a:t>ra</a:t>
            </a:r>
            <a:r>
              <a:rPr lang="en-US" altLang="en-US" sz="1400" b="1" dirty="0" smtClean="0">
                <a:latin typeface="Courier New" pitchFamily="49" charset="0"/>
              </a:rPr>
              <a:t>, </a:t>
            </a:r>
            <a:r>
              <a:rPr lang="en-US" altLang="en-US" sz="1400" b="1" dirty="0">
                <a:latin typeface="Courier New" pitchFamily="49" charset="0"/>
              </a:rPr>
              <a:t>-4(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</a:t>
            </a:r>
            <a:r>
              <a:rPr lang="en-US" altLang="en-US" sz="1400" b="1" dirty="0" smtClean="0">
                <a:latin typeface="Courier New" pitchFamily="49" charset="0"/>
              </a:rPr>
              <a:t>return address and our other </a:t>
            </a:r>
            <a:r>
              <a:rPr lang="en-US" altLang="en-US" sz="1400" b="1" dirty="0" err="1" smtClean="0">
                <a:latin typeface="Courier New" pitchFamily="49" charset="0"/>
              </a:rPr>
              <a:t>regs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</a:t>
            </a:r>
            <a:r>
              <a:rPr lang="en-US" altLang="en-US" sz="1400" b="1" dirty="0" smtClean="0">
                <a:latin typeface="Courier New" pitchFamily="49" charset="0"/>
              </a:rPr>
              <a:t>$s0, </a:t>
            </a:r>
            <a:r>
              <a:rPr lang="en-US" altLang="en-US" sz="1400" b="1" dirty="0">
                <a:latin typeface="Courier New" pitchFamily="49" charset="0"/>
              </a:rPr>
              <a:t>-8(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</a:t>
            </a:r>
            <a:r>
              <a:rPr lang="en-US" altLang="en-US" sz="1400" b="1" dirty="0" smtClean="0">
                <a:latin typeface="Courier New" pitchFamily="49" charset="0"/>
              </a:rPr>
              <a:t>s1, </a:t>
            </a:r>
            <a:r>
              <a:rPr lang="en-US" altLang="en-US" sz="1400" b="1" dirty="0">
                <a:latin typeface="Courier New" pitchFamily="49" charset="0"/>
              </a:rPr>
              <a:t>-12(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$s2, -16(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</a:t>
            </a:r>
            <a:r>
              <a:rPr lang="en-US" altLang="en-US" sz="1400" b="1" dirty="0" smtClean="0">
                <a:latin typeface="Courier New" pitchFamily="49" charset="0"/>
              </a:rPr>
              <a:t>s3, -20(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-20</a:t>
            </a:r>
            <a:r>
              <a:rPr lang="en-US" altLang="en-US" sz="1400" b="1" dirty="0">
                <a:latin typeface="Courier New" pitchFamily="49" charset="0"/>
              </a:rPr>
              <a:t>	# 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4401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16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/>
              <a:t>(save </a:t>
            </a:r>
            <a:r>
              <a:rPr lang="en-US" altLang="en-US" sz="3200" dirty="0" err="1"/>
              <a:t>regs</a:t>
            </a:r>
            <a:r>
              <a:rPr lang="en-US" altLang="en-US" sz="3200" dirty="0"/>
              <a:t>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62452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 Frame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Input(fp-8)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0xB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(fp-4)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9349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Space for Local Variables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#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Factorial expects an input at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– 8 and computes the factorial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of that input.  It returns the value at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– 4.  Since the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factorial algorithm is recursive, a stack frame is used…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Factorial: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# push current frame pointer onto stack ($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or $30)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-12(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remember -8 and -4 currently in use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move 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copy stack pointer to frame pointer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-12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adjust stack 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# save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ra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and any other registers we need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ra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-4(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	# any registers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$s0,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-8(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s1,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-12(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	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$s2, -16(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s3, -20(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,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-20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	# adjust stack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reserve space for the local variable ‘dummy’ at 0($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-4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li     $s0, 5	# for storing into ‘dummy’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$s0, 0($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	# store the local value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029464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18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 smtClean="0"/>
              <a:t>(locals)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641793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‘dummy’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 Frame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Input(fp-8)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0xB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(fp-4)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040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The Factorial Algorithm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# reserve space for the local variable ‘dummy’ at 0($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-4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li     $s0, 5	# for storing into ‘dummy’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$s0, 0($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	# store the local value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# load the input parameter into a register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$s1, -8($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)	# remember,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 points where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 was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	</a:t>
            </a:r>
            <a:r>
              <a:rPr lang="en-US" altLang="en-US" sz="1400" b="1" dirty="0" smtClean="0">
                <a:latin typeface="Courier New" pitchFamily="49" charset="0"/>
              </a:rPr>
              <a:t>	# on the procedure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# see if the input is 0 or not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bnez</a:t>
            </a:r>
            <a:r>
              <a:rPr lang="en-US" altLang="en-US" sz="1400" b="1" dirty="0" smtClean="0">
                <a:latin typeface="Courier New" pitchFamily="49" charset="0"/>
              </a:rPr>
              <a:t>   $s1, </a:t>
            </a:r>
            <a:r>
              <a:rPr lang="en-US" altLang="en-US" sz="1400" b="1" dirty="0" err="1" smtClean="0">
                <a:latin typeface="Courier New" pitchFamily="49" charset="0"/>
              </a:rPr>
              <a:t>callFact</a:t>
            </a:r>
            <a:r>
              <a:rPr lang="en-US" altLang="en-US" sz="1400" b="1" dirty="0" smtClean="0">
                <a:latin typeface="Courier New" pitchFamily="49" charset="0"/>
              </a:rPr>
              <a:t>	# if not 0, do recursive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li     $s2, 1	# otherwise set the return ($s2) to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j      </a:t>
            </a:r>
            <a:r>
              <a:rPr lang="en-US" altLang="en-US" sz="1400" b="1" dirty="0" err="1" smtClean="0">
                <a:latin typeface="Courier New" pitchFamily="49" charset="0"/>
              </a:rPr>
              <a:t>doneFact</a:t>
            </a:r>
            <a:r>
              <a:rPr lang="en-US" altLang="en-US" sz="1400" b="1" dirty="0" smtClean="0">
                <a:latin typeface="Courier New" pitchFamily="49" charset="0"/>
              </a:rPr>
              <a:t>	# jump to return code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err="1" smtClean="0">
                <a:latin typeface="Courier New" pitchFamily="49" charset="0"/>
              </a:rPr>
              <a:t>callFact</a:t>
            </a:r>
            <a:r>
              <a:rPr lang="en-US" altLang="en-US" sz="1400" b="1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$s3, $s1, -1	# $s3 is parameter for recursive call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$s3, </a:t>
            </a:r>
            <a:r>
              <a:rPr lang="en-US" altLang="en-US" sz="1400" b="1" dirty="0">
                <a:latin typeface="Courier New" pitchFamily="49" charset="0"/>
              </a:rPr>
              <a:t>-8(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	# put it on the stack frame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jal</a:t>
            </a: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>
                <a:latin typeface="Courier New" pitchFamily="49" charset="0"/>
              </a:rPr>
              <a:t>Factorial	# make the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lw</a:t>
            </a:r>
            <a:r>
              <a:rPr lang="en-US" altLang="en-US" sz="1400" b="1" dirty="0">
                <a:latin typeface="Courier New" pitchFamily="49" charset="0"/>
              </a:rPr>
              <a:t>   </a:t>
            </a:r>
            <a:r>
              <a:rPr lang="en-US" altLang="en-US" sz="1400" b="1" dirty="0" smtClean="0">
                <a:latin typeface="Courier New" pitchFamily="49" charset="0"/>
              </a:rPr>
              <a:t>  $s3, </a:t>
            </a:r>
            <a:r>
              <a:rPr lang="en-US" altLang="en-US" sz="1400" b="1" dirty="0">
                <a:latin typeface="Courier New" pitchFamily="49" charset="0"/>
              </a:rPr>
              <a:t>-4(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	# get the return </a:t>
            </a:r>
            <a:r>
              <a:rPr lang="en-US" altLang="en-US" sz="1400" b="1" dirty="0" smtClean="0">
                <a:latin typeface="Courier New" pitchFamily="49" charset="0"/>
              </a:rPr>
              <a:t>value </a:t>
            </a:r>
            <a:r>
              <a:rPr lang="en-US" altLang="en-US" sz="1400" b="1" dirty="0">
                <a:latin typeface="Courier New" pitchFamily="49" charset="0"/>
              </a:rPr>
              <a:t>into </a:t>
            </a:r>
            <a:r>
              <a:rPr lang="en-US" altLang="en-US" sz="1400" b="1" dirty="0" smtClean="0">
                <a:latin typeface="Courier New" pitchFamily="49" charset="0"/>
              </a:rPr>
              <a:t>$s3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multu</a:t>
            </a:r>
            <a:r>
              <a:rPr lang="en-US" altLang="en-US" sz="1400" b="1" dirty="0" smtClean="0">
                <a:latin typeface="Courier New" pitchFamily="49" charset="0"/>
              </a:rPr>
              <a:t>  $s3, $s1	# multiply the return * input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mflo</a:t>
            </a:r>
            <a:r>
              <a:rPr lang="en-US" altLang="en-US" sz="1400" b="1" dirty="0" smtClean="0">
                <a:latin typeface="Courier New" pitchFamily="49" charset="0"/>
              </a:rPr>
              <a:t>   $s2	# assume not bigger than LO and put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		# in $s2 for return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3341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2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Procedures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3657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Higher Level languages have adopted a standard</a:t>
            </a:r>
          </a:p>
          <a:p>
            <a:pPr lvl="1"/>
            <a:r>
              <a:rPr lang="en-US" altLang="en-US" dirty="0" smtClean="0"/>
              <a:t>Referred to as C-style calling</a:t>
            </a:r>
          </a:p>
          <a:p>
            <a:pPr lvl="1"/>
            <a:r>
              <a:rPr lang="en-US" altLang="en-US" dirty="0" smtClean="0"/>
              <a:t>Uses the stack to pass parameters and returns</a:t>
            </a:r>
          </a:p>
          <a:p>
            <a:pPr lvl="1"/>
            <a:r>
              <a:rPr lang="en-US" altLang="en-US" dirty="0" smtClean="0"/>
              <a:t>Keeps local variables on the stack</a:t>
            </a:r>
          </a:p>
          <a:p>
            <a:pPr lvl="1"/>
            <a:r>
              <a:rPr lang="en-US" altLang="en-US" dirty="0" smtClean="0"/>
              <a:t>Allows for recursive calling</a:t>
            </a:r>
          </a:p>
          <a:p>
            <a:r>
              <a:rPr lang="en-US" altLang="en-US" dirty="0" smtClean="0"/>
              <a:t>Every call to a procedure maintains a unique stack frame</a:t>
            </a:r>
          </a:p>
          <a:p>
            <a:r>
              <a:rPr lang="en-US" altLang="en-US" dirty="0" smtClean="0"/>
              <a:t>Registers are always preserved by the </a:t>
            </a:r>
            <a:r>
              <a:rPr lang="en-US" altLang="en-US" dirty="0" err="1" smtClean="0"/>
              <a:t>callee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757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Preparing to Return</a:t>
            </a:r>
            <a:endParaRPr lang="en-US" alt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8" y="1295400"/>
            <a:ext cx="833120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# see if the input is 0 or not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bnez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$s1,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callFact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if not 0, do recursive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li     $s2, 1	# otherwise set the return ($s2) to 1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j    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doneFact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jump to return code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callFact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$s3, $s1, -1	# $s3 is parameter for recursive call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$s3,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-8(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	# put it on the stack frame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jal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Factorial	# make the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lw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$s3,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-4(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	# get the return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value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into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$s3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multu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$s3, $s1	# multiply the return * input</a:t>
            </a: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mflo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$s2	# assume not bigger than LO and put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		# in $s2 for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err="1" smtClean="0">
                <a:latin typeface="Courier New" pitchFamily="49" charset="0"/>
              </a:rPr>
              <a:t>doneFact</a:t>
            </a:r>
            <a:r>
              <a:rPr lang="en-US" altLang="en-US" sz="1400" b="1" dirty="0" smtClean="0">
                <a:latin typeface="Courier New" pitchFamily="49" charset="0"/>
              </a:rPr>
              <a:t>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   $s2, -4(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)	# put our return value relative to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now we can begin cleanup prior to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4	# done with local variables so adjust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04098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21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 smtClean="0"/>
              <a:t>(free </a:t>
            </a:r>
            <a:r>
              <a:rPr lang="en-US" altLang="en-US" sz="3200" dirty="0" err="1" smtClean="0"/>
              <a:t>vars</a:t>
            </a:r>
            <a:r>
              <a:rPr lang="en-US" altLang="en-US" sz="3200" dirty="0" smtClean="0"/>
              <a:t>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733246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 Frame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Input(fp-8)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0xB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(fp-4)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0x2611500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56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Restoring Registers</a:t>
            </a:r>
            <a:endParaRPr lang="en-US" alt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8" y="1295400"/>
            <a:ext cx="833120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doneFact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$s2, -4(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	# put our return value relative to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# now we can begin cleanup prior to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4	# done with local variables so adjust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pop saved registers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20</a:t>
            </a:r>
            <a:r>
              <a:rPr lang="en-US" altLang="en-US" sz="1400" b="1" dirty="0">
                <a:latin typeface="Courier New" pitchFamily="49" charset="0"/>
              </a:rPr>
              <a:t>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>
                <a:latin typeface="Courier New" pitchFamily="49" charset="0"/>
              </a:rPr>
              <a:t>ra</a:t>
            </a:r>
            <a:r>
              <a:rPr lang="en-US" altLang="en-US" sz="1400" b="1" dirty="0">
                <a:latin typeface="Courier New" pitchFamily="49" charset="0"/>
              </a:rPr>
              <a:t>, -4(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</a:t>
            </a:r>
            <a:r>
              <a:rPr lang="en-US" altLang="en-US" sz="1400" b="1" dirty="0" smtClean="0">
                <a:latin typeface="Courier New" pitchFamily="49" charset="0"/>
              </a:rPr>
              <a:t>restore return address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$s0, -8(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r>
              <a:rPr lang="en-US" altLang="en-US" sz="1400" b="1" dirty="0" smtClean="0">
                <a:latin typeface="Courier New" pitchFamily="49" charset="0"/>
              </a:rPr>
              <a:t>	# restore the other registers we used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$s1, -12(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$s2, -16(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sw</a:t>
            </a:r>
            <a:r>
              <a:rPr lang="en-US" altLang="en-US" sz="1400" b="1" dirty="0">
                <a:latin typeface="Courier New" pitchFamily="49" charset="0"/>
              </a:rPr>
              <a:t>     $s3, -20(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8789102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23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 smtClean="0"/>
              <a:t>(pop </a:t>
            </a:r>
            <a:r>
              <a:rPr lang="en-US" altLang="en-US" sz="3200" dirty="0" err="1" smtClean="0"/>
              <a:t>regs</a:t>
            </a:r>
            <a:r>
              <a:rPr lang="en-US" altLang="en-US" sz="3200" dirty="0" smtClean="0"/>
              <a:t>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214061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Old Frame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Input(fp-8)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0xD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(fp-4)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0x2611500</a:t>
                      </a:r>
                      <a:endParaRPr lang="en-US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0279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 sz="2000"/>
              <a:pPr/>
              <a:t>24</a:t>
            </a:fld>
            <a:endParaRPr lang="en-US" altLang="en-US" sz="200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Collapse Stack Frame</a:t>
            </a:r>
            <a:endParaRPr lang="en-US" alt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8" y="1295400"/>
            <a:ext cx="8331201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doneFact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: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$s2, -4(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	# put our return value relative to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fp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# now we can begin cleanup prior to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, 4	# done with local variables so adjust $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sp</a:t>
            </a:r>
            <a:endParaRPr lang="en-US" altLang="en-US" sz="1400" b="1" dirty="0" smtClean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# pop saved registers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$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, $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, -20	# adjust stack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     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$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ra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, -4(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	#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restore return address</a:t>
            </a: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$s0, -8(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	# restore the other registers we used</a:t>
            </a:r>
            <a:endParaRPr lang="en-US" altLang="en-US" sz="1400" b="1" dirty="0">
              <a:solidFill>
                <a:srgbClr val="0070C0"/>
              </a:solidFill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$s1, -12(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$s2, -16(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sw</a:t>
            </a:r>
            <a:r>
              <a:rPr lang="en-US" altLang="en-US" sz="1400" b="1" dirty="0">
                <a:solidFill>
                  <a:srgbClr val="0070C0"/>
                </a:solidFill>
                <a:latin typeface="Courier New" pitchFamily="49" charset="0"/>
              </a:rPr>
              <a:t>     $s3, -20(</a:t>
            </a:r>
            <a:r>
              <a:rPr lang="en-US" altLang="en-US" sz="1400" b="1" dirty="0" err="1">
                <a:solidFill>
                  <a:srgbClr val="0070C0"/>
                </a:solidFill>
                <a:latin typeface="Courier New" pitchFamily="49" charset="0"/>
              </a:rPr>
              <a:t>sp</a:t>
            </a:r>
            <a:r>
              <a:rPr lang="en-US" altLang="en-US" sz="1400" b="1" dirty="0" smtClean="0">
                <a:solidFill>
                  <a:srgbClr val="0070C0"/>
                </a:solidFill>
                <a:latin typeface="Courier New" pitchFamily="49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restore stack pointer and frame pointer to collapse stack frame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move 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	# stack pointer is back where it was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  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, -12(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	# get old $</a:t>
            </a:r>
            <a:r>
              <a:rPr lang="en-US" altLang="en-US" sz="1400" b="1" dirty="0" err="1" smtClean="0">
                <a:latin typeface="Courier New" pitchFamily="49" charset="0"/>
              </a:rPr>
              <a:t>fp</a:t>
            </a:r>
            <a:r>
              <a:rPr lang="en-US" altLang="en-US" sz="1400" b="1" dirty="0" smtClean="0">
                <a:latin typeface="Courier New" pitchFamily="49" charset="0"/>
              </a:rPr>
              <a:t> from where we stored it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jr</a:t>
            </a: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   $</a:t>
            </a:r>
            <a:r>
              <a:rPr lang="en-US" altLang="en-US" sz="1400" b="1" dirty="0" err="1" smtClean="0">
                <a:latin typeface="Courier New" pitchFamily="49" charset="0"/>
              </a:rPr>
              <a:t>ra</a:t>
            </a:r>
            <a:r>
              <a:rPr lang="en-US" altLang="en-US" sz="1400" b="1" dirty="0" smtClean="0">
                <a:latin typeface="Courier New" pitchFamily="49" charset="0"/>
              </a:rPr>
              <a:t>	# everything back like it was, so return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# END OF Factorial Procedure </a:t>
            </a:r>
            <a:r>
              <a:rPr lang="en-US" altLang="en-US" sz="1400" b="1" dirty="0">
                <a:latin typeface="Courier New" pitchFamily="49" charset="0"/>
              </a:rPr>
              <a:t>	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775846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25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52400" y="685800"/>
            <a:ext cx="86868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Factorial Stack Frame</a:t>
            </a:r>
            <a:r>
              <a:rPr lang="en-US" altLang="en-US" sz="5400" dirty="0"/>
              <a:t> </a:t>
            </a:r>
            <a:r>
              <a:rPr lang="en-US" altLang="en-US" sz="3200" dirty="0" smtClean="0"/>
              <a:t>(</a:t>
            </a:r>
            <a:r>
              <a:rPr lang="en-US" altLang="en-US" sz="2800" dirty="0" smtClean="0"/>
              <a:t>collapsed</a:t>
            </a:r>
            <a:r>
              <a:rPr lang="en-US" altLang="en-US" sz="3200" dirty="0" smtClean="0"/>
              <a:t>)</a:t>
            </a:r>
            <a:endParaRPr lang="en-US" alt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068470"/>
              </p:ext>
            </p:extLst>
          </p:nvPr>
        </p:nvGraphicFramePr>
        <p:xfrm>
          <a:off x="703386" y="1676400"/>
          <a:ext cx="6688015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014"/>
                <a:gridCol w="2667000"/>
                <a:gridCol w="1676400"/>
                <a:gridCol w="175260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0x00377224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$s3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0x0037722C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$s2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$s1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$s0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$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fp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(old)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Input(sp-8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0xD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(sp-4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0x2611500</a:t>
                      </a:r>
                      <a:endParaRPr lang="en-US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SP</a:t>
                      </a:r>
                      <a:endParaRPr lang="en-US" dirty="0" smtClean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6919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5438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26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>
          <a:xfrm>
            <a:off x="633046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Stack Frame Summary</a:t>
            </a:r>
            <a:endParaRPr lang="en-US" altLang="en-US" dirty="0"/>
          </a:p>
        </p:txBody>
      </p:sp>
      <p:sp>
        <p:nvSpPr>
          <p:cNvPr id="10" name="Rectangle 1027"/>
          <p:cNvSpPr txBox="1">
            <a:spLocks noChangeArrowheads="1"/>
          </p:cNvSpPr>
          <p:nvPr/>
        </p:nvSpPr>
        <p:spPr>
          <a:xfrm>
            <a:off x="633046" y="1828800"/>
            <a:ext cx="8053754" cy="914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 smtClean="0"/>
              <a:t>Caller:</a:t>
            </a:r>
          </a:p>
          <a:p>
            <a:pPr lvl="1"/>
            <a:r>
              <a:rPr lang="en-US" altLang="en-US" dirty="0" smtClean="0"/>
              <a:t>Pushes </a:t>
            </a:r>
            <a:r>
              <a:rPr lang="en-US" altLang="en-US" dirty="0"/>
              <a:t>$</a:t>
            </a:r>
            <a:r>
              <a:rPr lang="en-US" altLang="en-US" dirty="0" err="1"/>
              <a:t>ra</a:t>
            </a:r>
            <a:r>
              <a:rPr lang="en-US" altLang="en-US" dirty="0"/>
              <a:t> if not already on stack before </a:t>
            </a:r>
            <a:r>
              <a:rPr lang="en-US" altLang="en-US" dirty="0" smtClean="0"/>
              <a:t>anything else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Puts parameters on stack above stack pointer location</a:t>
            </a:r>
          </a:p>
          <a:p>
            <a:pPr lvl="1"/>
            <a:r>
              <a:rPr lang="en-US" altLang="en-US" dirty="0" smtClean="0"/>
              <a:t>Leaves room for returns below </a:t>
            </a:r>
            <a:r>
              <a:rPr lang="en-US" altLang="en-US" dirty="0" err="1" smtClean="0"/>
              <a:t>params</a:t>
            </a:r>
            <a:endParaRPr lang="en-US" altLang="en-US" dirty="0"/>
          </a:p>
          <a:p>
            <a:pPr lvl="1"/>
            <a:r>
              <a:rPr lang="en-US" altLang="en-US" dirty="0" smtClean="0"/>
              <a:t>Does NOT adjust the stack pointer after storing </a:t>
            </a:r>
            <a:r>
              <a:rPr lang="en-US" altLang="en-US" dirty="0" err="1" smtClean="0"/>
              <a:t>params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Calls the procedure with the ‘</a:t>
            </a:r>
            <a:r>
              <a:rPr lang="en-US" altLang="en-US" dirty="0" err="1" smtClean="0"/>
              <a:t>jal</a:t>
            </a:r>
            <a:r>
              <a:rPr lang="en-US" altLang="en-US" dirty="0" smtClean="0"/>
              <a:t>’ instruction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260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5438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6349F49-0D43-49E1-B053-ED9678F74873}" type="slidenum">
              <a:rPr lang="en-US" altLang="en-US" sz="1600">
                <a:latin typeface="Times New Roman" pitchFamily="18" charset="0"/>
              </a:rPr>
              <a:pPr eaLnBrk="1" hangingPunct="1"/>
              <a:t>27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9" name="Rectangle 1026"/>
          <p:cNvSpPr txBox="1">
            <a:spLocks noChangeArrowheads="1"/>
          </p:cNvSpPr>
          <p:nvPr/>
        </p:nvSpPr>
        <p:spPr>
          <a:xfrm>
            <a:off x="633046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Stack Frame Summary </a:t>
            </a:r>
            <a:r>
              <a:rPr lang="en-US" altLang="en-US" sz="2800" dirty="0" smtClean="0"/>
              <a:t>(cont.)</a:t>
            </a:r>
            <a:endParaRPr lang="en-US" altLang="en-US" sz="2800" dirty="0"/>
          </a:p>
        </p:txBody>
      </p:sp>
      <p:sp>
        <p:nvSpPr>
          <p:cNvPr id="10" name="Rectangle 1027"/>
          <p:cNvSpPr txBox="1">
            <a:spLocks noChangeArrowheads="1"/>
          </p:cNvSpPr>
          <p:nvPr/>
        </p:nvSpPr>
        <p:spPr>
          <a:xfrm>
            <a:off x="633046" y="1828800"/>
            <a:ext cx="8129954" cy="9144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 err="1" smtClean="0"/>
              <a:t>Callee</a:t>
            </a:r>
            <a:r>
              <a:rPr lang="en-US" altLang="en-US" dirty="0" smtClean="0"/>
              <a:t>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Saves $</a:t>
            </a:r>
            <a:r>
              <a:rPr lang="en-US" altLang="en-US" dirty="0" err="1" smtClean="0"/>
              <a:t>fp</a:t>
            </a:r>
            <a:r>
              <a:rPr lang="en-US" altLang="en-US" dirty="0" smtClean="0"/>
              <a:t> on stack, copies $</a:t>
            </a:r>
            <a:r>
              <a:rPr lang="en-US" altLang="en-US" dirty="0" err="1" smtClean="0"/>
              <a:t>sp</a:t>
            </a:r>
            <a:r>
              <a:rPr lang="en-US" altLang="en-US" dirty="0" smtClean="0"/>
              <a:t> to $</a:t>
            </a:r>
            <a:r>
              <a:rPr lang="en-US" altLang="en-US" dirty="0" err="1" smtClean="0"/>
              <a:t>fp</a:t>
            </a:r>
            <a:r>
              <a:rPr lang="en-US" altLang="en-US" dirty="0" smtClean="0"/>
              <a:t>, and then adjusts $</a:t>
            </a:r>
            <a:r>
              <a:rPr lang="en-US" altLang="en-US" dirty="0" err="1" smtClean="0"/>
              <a:t>sp</a:t>
            </a:r>
            <a:r>
              <a:rPr lang="en-US" altLang="en-US" dirty="0" smtClean="0"/>
              <a:t> to point to saved $</a:t>
            </a:r>
            <a:r>
              <a:rPr lang="en-US" altLang="en-US" dirty="0" err="1" smtClean="0"/>
              <a:t>fp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Pushes $</a:t>
            </a:r>
            <a:r>
              <a:rPr lang="en-US" altLang="en-US" dirty="0" err="1" smtClean="0"/>
              <a:t>ra</a:t>
            </a:r>
            <a:r>
              <a:rPr lang="en-US" altLang="en-US" dirty="0" smtClean="0"/>
              <a:t> and other registers on stack</a:t>
            </a:r>
          </a:p>
          <a:p>
            <a:pPr lvl="1"/>
            <a:r>
              <a:rPr lang="en-US" altLang="en-US" dirty="0" smtClean="0"/>
              <a:t>Adjusts stack pointer to allow for local variables</a:t>
            </a:r>
          </a:p>
          <a:p>
            <a:pPr marL="0" indent="0">
              <a:buNone/>
            </a:pPr>
            <a:r>
              <a:rPr lang="en-US" altLang="en-US" dirty="0" smtClean="0"/>
              <a:t>When ready to return:</a:t>
            </a:r>
          </a:p>
          <a:p>
            <a:pPr lvl="1"/>
            <a:r>
              <a:rPr lang="en-US" altLang="en-US" dirty="0" smtClean="0"/>
              <a:t>Adjusts stack pointer back to before local variables</a:t>
            </a:r>
          </a:p>
          <a:p>
            <a:pPr lvl="1"/>
            <a:r>
              <a:rPr lang="en-US" altLang="en-US" dirty="0" smtClean="0"/>
              <a:t>Pops $</a:t>
            </a:r>
            <a:r>
              <a:rPr lang="en-US" altLang="en-US" dirty="0" err="1" smtClean="0"/>
              <a:t>ra</a:t>
            </a:r>
            <a:r>
              <a:rPr lang="en-US" altLang="en-US" dirty="0" smtClean="0"/>
              <a:t> and other registers from stack</a:t>
            </a:r>
          </a:p>
          <a:p>
            <a:pPr lvl="1"/>
            <a:r>
              <a:rPr lang="en-US" altLang="en-US" dirty="0" smtClean="0"/>
              <a:t>Copies $</a:t>
            </a:r>
            <a:r>
              <a:rPr lang="en-US" altLang="en-US" dirty="0" err="1" smtClean="0"/>
              <a:t>fp</a:t>
            </a:r>
            <a:r>
              <a:rPr lang="en-US" altLang="en-US" dirty="0" smtClean="0"/>
              <a:t> to $</a:t>
            </a:r>
            <a:r>
              <a:rPr lang="en-US" altLang="en-US" dirty="0" err="1" smtClean="0"/>
              <a:t>sp</a:t>
            </a:r>
            <a:r>
              <a:rPr lang="en-US" altLang="en-US" dirty="0" smtClean="0"/>
              <a:t> and then restores $</a:t>
            </a:r>
            <a:r>
              <a:rPr lang="en-US" altLang="en-US" dirty="0" err="1" smtClean="0"/>
              <a:t>fp</a:t>
            </a:r>
            <a:r>
              <a:rPr lang="en-US" altLang="en-US" dirty="0" smtClean="0"/>
              <a:t> from stack</a:t>
            </a:r>
          </a:p>
          <a:p>
            <a:pPr lvl="1"/>
            <a:r>
              <a:rPr lang="en-US" altLang="en-US" dirty="0" smtClean="0"/>
              <a:t>Returns by ‘</a:t>
            </a:r>
            <a:r>
              <a:rPr lang="en-US" altLang="en-US" dirty="0" err="1" smtClean="0"/>
              <a:t>jr</a:t>
            </a:r>
            <a:r>
              <a:rPr lang="en-US" altLang="en-US" dirty="0" smtClean="0"/>
              <a:t> $</a:t>
            </a:r>
            <a:r>
              <a:rPr lang="en-US" altLang="en-US" dirty="0" err="1" smtClean="0"/>
              <a:t>ra</a:t>
            </a:r>
            <a:r>
              <a:rPr lang="en-US" altLang="en-US" dirty="0" smtClean="0"/>
              <a:t>’ to the Caller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97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3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Procedure Design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36576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Begins with the calling parameters and returns</a:t>
            </a:r>
          </a:p>
          <a:p>
            <a:r>
              <a:rPr lang="en-US" altLang="en-US" dirty="0" smtClean="0"/>
              <a:t>Avoid complexity </a:t>
            </a:r>
          </a:p>
          <a:p>
            <a:pPr lvl="1"/>
            <a:r>
              <a:rPr lang="en-US" altLang="en-US" dirty="0" smtClean="0"/>
              <a:t>Use 32-bit data and pointers</a:t>
            </a:r>
          </a:p>
          <a:p>
            <a:pPr lvl="1"/>
            <a:r>
              <a:rPr lang="en-US" altLang="en-US" dirty="0" smtClean="0"/>
              <a:t>Avoid bytes, half-words, strings, and arrays </a:t>
            </a:r>
          </a:p>
          <a:p>
            <a:r>
              <a:rPr lang="en-US" altLang="en-US" dirty="0" smtClean="0"/>
              <a:t>Add the data required; this is the stack-frame size</a:t>
            </a:r>
          </a:p>
          <a:p>
            <a:r>
              <a:rPr lang="en-US" altLang="en-US" dirty="0" smtClean="0"/>
              <a:t>Caller puts arguments onto the stack</a:t>
            </a:r>
          </a:p>
          <a:p>
            <a:pPr lvl="1"/>
            <a:r>
              <a:rPr lang="en-US" altLang="en-US" dirty="0" smtClean="0"/>
              <a:t>In reverse order</a:t>
            </a:r>
          </a:p>
          <a:p>
            <a:pPr lvl="1"/>
            <a:r>
              <a:rPr lang="en-US" altLang="en-US" dirty="0" smtClean="0"/>
              <a:t>Without moving stack pointer</a:t>
            </a:r>
          </a:p>
          <a:p>
            <a:pPr lvl="1"/>
            <a:r>
              <a:rPr lang="en-US" altLang="en-US" dirty="0" smtClean="0"/>
              <a:t>Must ensure that there is no stack overflow</a:t>
            </a:r>
          </a:p>
        </p:txBody>
      </p:sp>
    </p:spTree>
    <p:extLst>
      <p:ext uri="{BB962C8B-B14F-4D97-AF65-F5344CB8AC3E}">
        <p14:creationId xmlns:p14="http://schemas.microsoft.com/office/powerpoint/2010/main" val="148549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4</a:t>
            </a:fld>
            <a:endParaRPr lang="en-US" altLang="en-US" sz="160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9906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Ex. Factorial function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20574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Imagine an </a:t>
            </a:r>
            <a:r>
              <a:rPr lang="en-US" altLang="en-US" dirty="0" err="1" smtClean="0"/>
              <a:t>hll</a:t>
            </a:r>
            <a:r>
              <a:rPr lang="en-US" altLang="en-US" dirty="0" smtClean="0"/>
              <a:t> (say, C++) function for factorial</a:t>
            </a:r>
          </a:p>
          <a:p>
            <a:r>
              <a:rPr lang="en-US" altLang="en-US" dirty="0" smtClean="0"/>
              <a:t>The prototype is: 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factorial(</a:t>
            </a:r>
            <a:r>
              <a:rPr lang="en-US" altLang="en-US" dirty="0" err="1" smtClean="0"/>
              <a:t>int</a:t>
            </a:r>
            <a:r>
              <a:rPr lang="en-US" altLang="en-US" dirty="0" smtClean="0"/>
              <a:t> input)</a:t>
            </a:r>
          </a:p>
          <a:p>
            <a:r>
              <a:rPr lang="en-US" altLang="en-US" dirty="0" smtClean="0"/>
              <a:t>Let’s use 32-bit unsigned </a:t>
            </a:r>
            <a:r>
              <a:rPr lang="en-US" altLang="en-US" dirty="0" err="1" smtClean="0"/>
              <a:t>ints</a:t>
            </a:r>
            <a:endParaRPr lang="en-US" altLang="en-US" dirty="0" smtClean="0"/>
          </a:p>
          <a:p>
            <a:r>
              <a:rPr lang="en-US" altLang="en-US" dirty="0" smtClean="0"/>
              <a:t>So we need 2 words, one for input and one for the result</a:t>
            </a:r>
          </a:p>
          <a:p>
            <a:r>
              <a:rPr lang="en-US" altLang="en-US" dirty="0" smtClean="0"/>
              <a:t>Without knowing anything more, we can define the calling code for the fact function.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395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485185" y="6172200"/>
            <a:ext cx="990600" cy="381000"/>
          </a:xfrm>
          <a:noFill/>
        </p:spPr>
        <p:txBody>
          <a:bodyPr/>
          <a:lstStyle>
            <a:lvl1pPr eaLnBrk="0" hangingPunct="0">
              <a:defRPr sz="21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1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1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B8AE38-B6C9-4633-84C6-61E26B95FB09}" type="slidenum">
              <a:rPr lang="en-US" altLang="en-US" sz="1600">
                <a:latin typeface="Times New Roman" pitchFamily="18" charset="0"/>
              </a:rPr>
              <a:pPr eaLnBrk="1" hangingPunct="1"/>
              <a:t>5</a:t>
            </a:fld>
            <a:endParaRPr lang="en-US" altLang="en-US" sz="1600" dirty="0">
              <a:latin typeface="Times New Roman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03385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dirty="0" smtClean="0"/>
              <a:t>The Calling Stack</a:t>
            </a:r>
            <a:endParaRPr lang="en-US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60485" y="4457700"/>
            <a:ext cx="8458199" cy="41910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Remember, the top of the stack grows toward smaller addresses.</a:t>
            </a:r>
          </a:p>
          <a:p>
            <a:r>
              <a:rPr lang="en-US" altLang="en-US" dirty="0" smtClean="0"/>
              <a:t>Caller does not change the stack pointer</a:t>
            </a:r>
          </a:p>
          <a:p>
            <a:r>
              <a:rPr lang="en-US" altLang="en-US" dirty="0" smtClean="0"/>
              <a:t>Must check for stack overflow (grow past top of stack) if possible (not </a:t>
            </a:r>
            <a:r>
              <a:rPr lang="en-US" altLang="en-US" dirty="0" smtClean="0"/>
              <a:t>easily on </a:t>
            </a:r>
            <a:r>
              <a:rPr lang="en-US" altLang="en-US" dirty="0" smtClean="0"/>
              <a:t>our MIPS)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449131"/>
              </p:ext>
            </p:extLst>
          </p:nvPr>
        </p:nvGraphicFramePr>
        <p:xfrm>
          <a:off x="703386" y="1676400"/>
          <a:ext cx="668801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9414"/>
                <a:gridCol w="2133600"/>
                <a:gridCol w="1905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0x00377238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0x0037723C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Input(sp-8)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(sp-4)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Stack Pointer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0x000045F7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0x0037724C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85800" y="8382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Example Call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.</a:t>
            </a:r>
            <a:r>
              <a:rPr lang="en-US" altLang="en-US" sz="1800" b="1" dirty="0" smtClean="0">
                <a:latin typeface="Courier New" pitchFamily="49" charset="0"/>
              </a:rPr>
              <a:t>text</a:t>
            </a:r>
            <a:endParaRPr lang="en-US" altLang="en-US" sz="18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 # some code before this, then set up for the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li   </a:t>
            </a:r>
            <a:r>
              <a:rPr lang="en-US" altLang="en-US" sz="1800" b="1" dirty="0" smtClean="0">
                <a:latin typeface="Courier New" pitchFamily="49" charset="0"/>
              </a:rPr>
              <a:t>$t0, </a:t>
            </a:r>
            <a:r>
              <a:rPr lang="en-US" altLang="en-US" sz="1800" b="1" dirty="0" smtClean="0">
                <a:latin typeface="Courier New" pitchFamily="49" charset="0"/>
              </a:rPr>
              <a:t>0xB</a:t>
            </a:r>
            <a:r>
              <a:rPr lang="en-US" altLang="en-US" sz="1800" b="1" dirty="0" smtClean="0">
                <a:latin typeface="Courier New" pitchFamily="49" charset="0"/>
              </a:rPr>
              <a:t>	# get the parameter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sw</a:t>
            </a:r>
            <a:r>
              <a:rPr lang="en-US" altLang="en-US" sz="1800" b="1" dirty="0" smtClean="0">
                <a:latin typeface="Courier New" pitchFamily="49" charset="0"/>
              </a:rPr>
              <a:t>   $t0, -8(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put it on the stack frame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	</a:t>
            </a:r>
            <a:r>
              <a:rPr lang="en-US" altLang="en-US" sz="1800" b="1" dirty="0" smtClean="0">
                <a:latin typeface="Courier New" pitchFamily="49" charset="0"/>
              </a:rPr>
              <a:t>	# return value is at -4(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jal</a:t>
            </a:r>
            <a:r>
              <a:rPr lang="en-US" altLang="en-US" sz="1800" b="1" dirty="0" smtClean="0">
                <a:latin typeface="Courier New" pitchFamily="49" charset="0"/>
              </a:rPr>
              <a:t>  Factorial	# make the call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>
                <a:latin typeface="Courier New" pitchFamily="49" charset="0"/>
              </a:rPr>
              <a:t> </a:t>
            </a:r>
            <a:r>
              <a:rPr lang="en-US" altLang="en-US" sz="1800" b="1" dirty="0" smtClean="0">
                <a:latin typeface="Courier New" pitchFamily="49" charset="0"/>
              </a:rPr>
              <a:t> </a:t>
            </a:r>
            <a:r>
              <a:rPr lang="en-US" altLang="en-US" sz="1800" b="1" dirty="0" err="1" smtClean="0">
                <a:latin typeface="Courier New" pitchFamily="49" charset="0"/>
              </a:rPr>
              <a:t>lw</a:t>
            </a:r>
            <a:r>
              <a:rPr lang="en-US" altLang="en-US" sz="1800" b="1" dirty="0" smtClean="0">
                <a:latin typeface="Courier New" pitchFamily="49" charset="0"/>
              </a:rPr>
              <a:t>   $t0, -4(</a:t>
            </a:r>
            <a:r>
              <a:rPr lang="en-US" altLang="en-US" sz="1800" b="1" dirty="0" err="1" smtClean="0">
                <a:latin typeface="Courier New" pitchFamily="49" charset="0"/>
              </a:rPr>
              <a:t>sp</a:t>
            </a:r>
            <a:r>
              <a:rPr lang="en-US" altLang="en-US" sz="1800" b="1" dirty="0" smtClean="0">
                <a:latin typeface="Courier New" pitchFamily="49" charset="0"/>
              </a:rPr>
              <a:t>)	# get the return value into $t0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  </a:t>
            </a:r>
            <a:endParaRPr lang="en-US" altLang="en-US" sz="18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800" b="1" dirty="0" smtClean="0">
                <a:latin typeface="Courier New" pitchFamily="49" charset="0"/>
              </a:rPr>
              <a:t>…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42900" y="4114800"/>
            <a:ext cx="8458199" cy="336159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/>
              <a:t>Note that we didn’t care about preserving $t0</a:t>
            </a:r>
          </a:p>
          <a:p>
            <a:r>
              <a:rPr lang="en-US" altLang="en-US" dirty="0" smtClean="0"/>
              <a:t>If we had some way to know the top of the stack, we could compare it plus our </a:t>
            </a:r>
            <a:r>
              <a:rPr lang="en-US" altLang="en-US" dirty="0" err="1" smtClean="0"/>
              <a:t>framesize</a:t>
            </a:r>
            <a:r>
              <a:rPr lang="en-US" altLang="en-US" dirty="0" smtClean="0"/>
              <a:t> to $</a:t>
            </a:r>
            <a:r>
              <a:rPr lang="en-US" altLang="en-US" dirty="0" err="1" smtClean="0"/>
              <a:t>sp</a:t>
            </a:r>
            <a:endParaRPr lang="en-US" altLang="en-US" dirty="0" smtClean="0"/>
          </a:p>
          <a:p>
            <a:r>
              <a:rPr lang="en-US" altLang="en-US" dirty="0" smtClean="0"/>
              <a:t>Caller did not change $</a:t>
            </a:r>
            <a:r>
              <a:rPr lang="en-US" altLang="en-US" dirty="0" err="1" smtClean="0"/>
              <a:t>sp</a:t>
            </a:r>
            <a:r>
              <a:rPr lang="en-US" altLang="en-US" dirty="0" smtClean="0"/>
              <a:t> or initialize the return value</a:t>
            </a:r>
          </a:p>
          <a:p>
            <a:r>
              <a:rPr lang="en-US" altLang="en-US" dirty="0" smtClean="0"/>
              <a:t>Multiple parameters </a:t>
            </a:r>
            <a:r>
              <a:rPr lang="en-US" altLang="en-US" dirty="0" smtClean="0"/>
              <a:t>are </a:t>
            </a:r>
            <a:r>
              <a:rPr lang="en-US" altLang="en-US" dirty="0" smtClean="0"/>
              <a:t>put on stack in reverse order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72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Push and Pop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# </a:t>
            </a:r>
            <a:r>
              <a:rPr lang="en-US" altLang="en-US" sz="1400" b="1" dirty="0" smtClean="0">
                <a:latin typeface="Courier New" pitchFamily="49" charset="0"/>
              </a:rPr>
              <a:t>push a value (register) onto the stack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</a:t>
            </a:r>
            <a:r>
              <a:rPr lang="en-US" altLang="en-US" sz="1400" b="1" dirty="0" smtClean="0">
                <a:latin typeface="Courier New" pitchFamily="49" charset="0"/>
              </a:rPr>
              <a:t>t0, </a:t>
            </a:r>
            <a:r>
              <a:rPr lang="en-US" altLang="en-US" sz="1400" b="1" dirty="0" smtClean="0">
                <a:latin typeface="Courier New" pitchFamily="49" charset="0"/>
              </a:rPr>
              <a:t>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r>
              <a:rPr lang="en-US" altLang="en-US" sz="1400" b="1" dirty="0" smtClean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any register will do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-4</a:t>
            </a:r>
            <a:r>
              <a:rPr lang="en-US" altLang="en-US" sz="1400" b="1" dirty="0" smtClean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pop a value (register) from the stack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$t0, </a:t>
            </a:r>
            <a:r>
              <a:rPr lang="en-US" altLang="en-US" sz="1400" b="1" dirty="0" smtClean="0">
                <a:latin typeface="Courier New" pitchFamily="49" charset="0"/>
              </a:rPr>
              <a:t>0(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any register </a:t>
            </a:r>
            <a:r>
              <a:rPr lang="en-US" altLang="en-US" sz="1400" b="1" dirty="0" smtClean="0">
                <a:latin typeface="Courier New" pitchFamily="49" charset="0"/>
              </a:rPr>
              <a:t>will do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4</a:t>
            </a:r>
            <a:r>
              <a:rPr lang="en-US" altLang="en-US" sz="1400" b="1" dirty="0">
                <a:latin typeface="Courier New" pitchFamily="49" charset="0"/>
              </a:rPr>
              <a:t>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30200" y="3496408"/>
            <a:ext cx="8458199" cy="313299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altLang="en-US" sz="1800" dirty="0" smtClean="0"/>
              <a:t>Pop values in the reverse order they were pushed</a:t>
            </a:r>
            <a:endParaRPr lang="en-US" altLang="en-US" sz="1800" dirty="0" smtClean="0"/>
          </a:p>
          <a:p>
            <a:pPr lvl="1"/>
            <a:r>
              <a:rPr lang="en-US" altLang="en-US" sz="1800" dirty="0" smtClean="0"/>
              <a:t>Should check before pushing if there is room:</a:t>
            </a:r>
            <a:endParaRPr lang="en-US" altLang="en-US" sz="1800" dirty="0" smtClean="0"/>
          </a:p>
          <a:p>
            <a:pPr lvl="2"/>
            <a:r>
              <a:rPr lang="en-US" altLang="en-US" sz="1700" dirty="0" smtClean="0"/>
              <a:t>Platform dependent</a:t>
            </a:r>
          </a:p>
          <a:p>
            <a:pPr lvl="2"/>
            <a:r>
              <a:rPr lang="en-US" altLang="en-US" sz="1700" dirty="0" smtClean="0"/>
              <a:t>On QTSPIM, put a label at end of data section: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	.data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…	# data declarations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enddata</a:t>
            </a:r>
            <a:r>
              <a:rPr lang="en-US" altLang="en-US" sz="1400" b="1" dirty="0" smtClean="0">
                <a:latin typeface="Courier New" pitchFamily="49" charset="0"/>
              </a:rPr>
              <a:t>: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	</a:t>
            </a:r>
            <a:r>
              <a:rPr lang="en-US" altLang="en-US" sz="1400" b="1" dirty="0" smtClean="0">
                <a:latin typeface="Courier New" pitchFamily="49" charset="0"/>
              </a:rPr>
              <a:t>.text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…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	</a:t>
            </a:r>
            <a:r>
              <a:rPr lang="en-US" altLang="en-US" sz="1400" b="1" dirty="0" smtClean="0">
                <a:latin typeface="Courier New" pitchFamily="49" charset="0"/>
              </a:rPr>
              <a:t>la     </a:t>
            </a:r>
            <a:r>
              <a:rPr lang="en-US" altLang="en-US" sz="1400" b="1" dirty="0">
                <a:latin typeface="Courier New" pitchFamily="49" charset="0"/>
              </a:rPr>
              <a:t>$t0, </a:t>
            </a:r>
            <a:r>
              <a:rPr lang="en-US" altLang="en-US" sz="1400" b="1" dirty="0" err="1" smtClean="0">
                <a:latin typeface="Courier New" pitchFamily="49" charset="0"/>
              </a:rPr>
              <a:t>enddata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>
                <a:latin typeface="Courier New" pitchFamily="49" charset="0"/>
              </a:rPr>
              <a:t>	# any register </a:t>
            </a:r>
            <a:r>
              <a:rPr lang="en-US" altLang="en-US" sz="1400" b="1" dirty="0" smtClean="0">
                <a:latin typeface="Courier New" pitchFamily="49" charset="0"/>
              </a:rPr>
              <a:t>will do</a:t>
            </a:r>
            <a:endParaRPr lang="en-US" altLang="en-US" sz="1400" b="1" dirty="0">
              <a:latin typeface="Courier New" pitchFamily="49" charset="0"/>
            </a:endParaRP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smtClean="0">
                <a:latin typeface="Courier New" pitchFamily="49" charset="0"/>
              </a:rPr>
              <a:t>	</a:t>
            </a:r>
            <a:r>
              <a:rPr lang="en-US" altLang="en-US" sz="1400" b="1" dirty="0" err="1" smtClean="0">
                <a:latin typeface="Courier New" pitchFamily="49" charset="0"/>
              </a:rPr>
              <a:t>subu</a:t>
            </a:r>
            <a:r>
              <a:rPr lang="en-US" altLang="en-US" sz="1400" b="1" dirty="0" smtClean="0">
                <a:latin typeface="Courier New" pitchFamily="49" charset="0"/>
              </a:rPr>
              <a:t>   $t0,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$t0</a:t>
            </a:r>
            <a:r>
              <a:rPr lang="en-US" altLang="en-US" sz="1400" b="1" dirty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the register now holds the</a:t>
            </a:r>
          </a:p>
          <a:p>
            <a:pPr marL="0" indent="0">
              <a:lnSpc>
                <a:spcPct val="50000"/>
              </a:lnSpc>
              <a:spcBef>
                <a:spcPct val="50000"/>
              </a:spcBef>
              <a:buNone/>
            </a:pPr>
            <a:r>
              <a:rPr lang="en-US" altLang="en-US" sz="1400" b="1" dirty="0">
                <a:latin typeface="Courier New" pitchFamily="49" charset="0"/>
              </a:rPr>
              <a:t>	</a:t>
            </a:r>
            <a:r>
              <a:rPr lang="en-US" altLang="en-US" sz="1400" b="1" dirty="0" smtClean="0">
                <a:latin typeface="Courier New" pitchFamily="49" charset="0"/>
              </a:rPr>
              <a:t>			# available stack space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74318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Pushes and Pops</a:t>
            </a:r>
            <a:endParaRPr lang="en-US" altLang="en-US" sz="4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# </a:t>
            </a:r>
            <a:r>
              <a:rPr lang="en-US" altLang="en-US" sz="1400" b="1" dirty="0" smtClean="0">
                <a:latin typeface="Courier New" pitchFamily="49" charset="0"/>
              </a:rPr>
              <a:t>push multiple values (registers) onto the stack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$t0, </a:t>
            </a:r>
            <a:r>
              <a:rPr lang="en-US" altLang="en-US" sz="1400" b="1" dirty="0" smtClean="0">
                <a:latin typeface="Courier New" pitchFamily="49" charset="0"/>
              </a:rPr>
              <a:t>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 </a:t>
            </a:r>
            <a:r>
              <a:rPr lang="en-US" altLang="en-US" sz="1400" b="1" dirty="0" smtClean="0">
                <a:latin typeface="Courier New" pitchFamily="49" charset="0"/>
              </a:rPr>
              <a:t>	# any registers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-4	# 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smtClean="0">
                <a:latin typeface="Courier New" pitchFamily="49" charset="0"/>
              </a:rPr>
              <a:t>t1, 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-4	# 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$s5, 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-4</a:t>
            </a:r>
            <a:r>
              <a:rPr lang="en-US" altLang="en-US" sz="1400" b="1" dirty="0" smtClean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pop multiple values (registers) from the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# in reverse order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$s5, 0(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any </a:t>
            </a:r>
            <a:r>
              <a:rPr lang="en-US" altLang="en-US" sz="1400" b="1" dirty="0" smtClean="0">
                <a:latin typeface="Courier New" pitchFamily="49" charset="0"/>
              </a:rPr>
              <a:t>registers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4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smtClean="0">
                <a:latin typeface="Courier New" pitchFamily="49" charset="0"/>
              </a:rPr>
              <a:t>t1, 0(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4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$t0, </a:t>
            </a:r>
            <a:r>
              <a:rPr lang="en-US" altLang="en-US" sz="1400" b="1" dirty="0">
                <a:latin typeface="Courier New" pitchFamily="49" charset="0"/>
              </a:rPr>
              <a:t>0(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4</a:t>
            </a:r>
            <a:r>
              <a:rPr lang="en-US" altLang="en-US" sz="1400" b="1" dirty="0">
                <a:latin typeface="Courier New" pitchFamily="49" charset="0"/>
              </a:rPr>
              <a:t>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endParaRPr lang="en-US" altLang="en-US" sz="1400" b="1" dirty="0" smtClean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174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467600" y="6248400"/>
            <a:ext cx="990600" cy="381000"/>
          </a:xfrm>
        </p:spPr>
        <p:txBody>
          <a:bodyPr/>
          <a:lstStyle/>
          <a:p>
            <a:fld id="{B24EDE81-2ADC-4EAE-8F14-6A2DE73ACE37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673099" y="685800"/>
            <a:ext cx="7772400" cy="6096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800" dirty="0" smtClean="0"/>
              <a:t>Pushes and Pops</a:t>
            </a:r>
            <a:r>
              <a:rPr lang="en-US" altLang="en-US" sz="2800" dirty="0" smtClean="0"/>
              <a:t>(alternate)</a:t>
            </a:r>
            <a:endParaRPr lang="en-US" altLang="en-US" sz="2800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31799" y="12954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60" tIns="182880" rIns="137160" bIns="182880"/>
          <a:lstStyle>
            <a:lvl1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3657600" algn="l"/>
                <a:tab pos="4114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.</a:t>
            </a:r>
            <a:r>
              <a:rPr lang="en-US" altLang="en-US" sz="1400" b="1" dirty="0" smtClean="0">
                <a:latin typeface="Courier New" pitchFamily="49" charset="0"/>
              </a:rPr>
              <a:t>text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# </a:t>
            </a:r>
            <a:r>
              <a:rPr lang="en-US" altLang="en-US" sz="1400" b="1" dirty="0" smtClean="0">
                <a:latin typeface="Courier New" pitchFamily="49" charset="0"/>
              </a:rPr>
              <a:t>push multiple values (registers) onto the stack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$t0, </a:t>
            </a:r>
            <a:r>
              <a:rPr lang="en-US" altLang="en-US" sz="1400" b="1" dirty="0" smtClean="0">
                <a:latin typeface="Courier New" pitchFamily="49" charset="0"/>
              </a:rPr>
              <a:t>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) </a:t>
            </a:r>
            <a:r>
              <a:rPr lang="en-US" altLang="en-US" sz="1400" b="1" dirty="0" smtClean="0">
                <a:latin typeface="Courier New" pitchFamily="49" charset="0"/>
              </a:rPr>
              <a:t>	# any registers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smtClean="0">
                <a:latin typeface="Courier New" pitchFamily="49" charset="0"/>
              </a:rPr>
              <a:t>t1, -8(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sw</a:t>
            </a:r>
            <a:r>
              <a:rPr lang="en-US" altLang="en-US" sz="1400" b="1" dirty="0" smtClean="0">
                <a:latin typeface="Courier New" pitchFamily="49" charset="0"/>
              </a:rPr>
              <a:t>     $s5, -12(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$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 smtClean="0">
                <a:latin typeface="Courier New" pitchFamily="49" charset="0"/>
              </a:rPr>
              <a:t>, -12</a:t>
            </a:r>
            <a:r>
              <a:rPr lang="en-US" altLang="en-US" sz="1400" b="1" dirty="0" smtClean="0">
                <a:latin typeface="Courier New" pitchFamily="49" charset="0"/>
              </a:rPr>
              <a:t>	# </a:t>
            </a:r>
            <a:r>
              <a:rPr lang="en-US" altLang="en-US" sz="1400" b="1" dirty="0" smtClean="0">
                <a:latin typeface="Courier New" pitchFamily="49" charset="0"/>
              </a:rPr>
              <a:t>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# pop multiple values (registers) from the stack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$t0, </a:t>
            </a:r>
            <a:r>
              <a:rPr lang="en-US" altLang="en-US" sz="1400" b="1" dirty="0" smtClean="0">
                <a:latin typeface="Courier New" pitchFamily="49" charset="0"/>
              </a:rPr>
              <a:t>8(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any </a:t>
            </a:r>
            <a:r>
              <a:rPr lang="en-US" altLang="en-US" sz="1400" b="1" dirty="0" smtClean="0">
                <a:latin typeface="Courier New" pitchFamily="49" charset="0"/>
              </a:rPr>
              <a:t>registers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smtClean="0">
                <a:latin typeface="Courier New" pitchFamily="49" charset="0"/>
              </a:rPr>
              <a:t>t1, 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lw</a:t>
            </a:r>
            <a:r>
              <a:rPr lang="en-US" altLang="en-US" sz="1400" b="1" dirty="0" smtClean="0">
                <a:latin typeface="Courier New" pitchFamily="49" charset="0"/>
              </a:rPr>
              <a:t>     $s5, </a:t>
            </a:r>
            <a:r>
              <a:rPr lang="en-US" altLang="en-US" sz="1400" b="1" dirty="0">
                <a:latin typeface="Courier New" pitchFamily="49" charset="0"/>
              </a:rPr>
              <a:t>0(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addiu</a:t>
            </a:r>
            <a:r>
              <a:rPr lang="en-US" altLang="en-US" sz="1400" b="1" dirty="0">
                <a:latin typeface="Courier New" pitchFamily="49" charset="0"/>
              </a:rPr>
              <a:t> 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</a:t>
            </a:r>
            <a:r>
              <a:rPr lang="en-US" altLang="en-US" sz="1400" b="1" dirty="0" smtClean="0">
                <a:latin typeface="Courier New" pitchFamily="49" charset="0"/>
              </a:rPr>
              <a:t>12</a:t>
            </a:r>
            <a:r>
              <a:rPr lang="en-US" altLang="en-US" sz="1400" b="1" dirty="0">
                <a:latin typeface="Courier New" pitchFamily="49" charset="0"/>
              </a:rPr>
              <a:t>	# adjust stack </a:t>
            </a:r>
            <a:r>
              <a:rPr lang="en-US" altLang="en-US" sz="1400" b="1" dirty="0" smtClean="0">
                <a:latin typeface="Courier New" pitchFamily="49" charset="0"/>
              </a:rPr>
              <a:t>pointer</a:t>
            </a:r>
            <a:endParaRPr lang="en-US" altLang="en-US" sz="1400" b="1" dirty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 marL="285750" indent="-285750"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en-US" altLang="en-US" sz="1400" b="1" dirty="0" smtClean="0">
                <a:latin typeface="Courier New" pitchFamily="49" charset="0"/>
              </a:rPr>
              <a:t>OR  –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# pop multiple values (registers) from the stack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</a:t>
            </a:r>
            <a:r>
              <a:rPr lang="en-US" altLang="en-US" sz="1400" b="1" dirty="0" smtClean="0">
                <a:latin typeface="Courier New" pitchFamily="49" charset="0"/>
              </a:rPr>
              <a:t> </a:t>
            </a:r>
            <a:r>
              <a:rPr lang="en-US" altLang="en-US" sz="1400" b="1" dirty="0" err="1" smtClean="0">
                <a:latin typeface="Courier New" pitchFamily="49" charset="0"/>
              </a:rPr>
              <a:t>addiu</a:t>
            </a: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>
                <a:latin typeface="Courier New" pitchFamily="49" charset="0"/>
              </a:rPr>
              <a:t>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$</a:t>
            </a:r>
            <a:r>
              <a:rPr lang="en-US" altLang="en-US" sz="1400" b="1" dirty="0" err="1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, 12	# adjust stack pointer</a:t>
            </a:r>
            <a:endParaRPr lang="en-US" altLang="en-US" sz="1400" b="1" dirty="0" smtClean="0">
              <a:latin typeface="Courier New" pitchFamily="49" charset="0"/>
            </a:endParaRP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lw</a:t>
            </a:r>
            <a:r>
              <a:rPr lang="en-US" altLang="en-US" sz="1400" b="1" dirty="0">
                <a:latin typeface="Courier New" pitchFamily="49" charset="0"/>
              </a:rPr>
              <a:t>     $t0, </a:t>
            </a:r>
            <a:r>
              <a:rPr lang="en-US" altLang="en-US" sz="1400" b="1" dirty="0" smtClean="0">
                <a:latin typeface="Courier New" pitchFamily="49" charset="0"/>
              </a:rPr>
              <a:t>-4(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	# any registers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lw</a:t>
            </a:r>
            <a:r>
              <a:rPr lang="en-US" altLang="en-US" sz="1400" b="1" dirty="0">
                <a:latin typeface="Courier New" pitchFamily="49" charset="0"/>
              </a:rPr>
              <a:t>     $t1, </a:t>
            </a:r>
            <a:r>
              <a:rPr lang="en-US" altLang="en-US" sz="1400" b="1" dirty="0" smtClean="0">
                <a:latin typeface="Courier New" pitchFamily="49" charset="0"/>
              </a:rPr>
              <a:t>-8(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>
                <a:latin typeface="Courier New" pitchFamily="49" charset="0"/>
              </a:rPr>
              <a:t>  </a:t>
            </a:r>
            <a:r>
              <a:rPr lang="en-US" altLang="en-US" sz="1400" b="1" dirty="0" err="1">
                <a:latin typeface="Courier New" pitchFamily="49" charset="0"/>
              </a:rPr>
              <a:t>lw</a:t>
            </a:r>
            <a:r>
              <a:rPr lang="en-US" altLang="en-US" sz="1400" b="1" dirty="0">
                <a:latin typeface="Courier New" pitchFamily="49" charset="0"/>
              </a:rPr>
              <a:t>     $s5, </a:t>
            </a:r>
            <a:r>
              <a:rPr lang="en-US" altLang="en-US" sz="1400" b="1" dirty="0" smtClean="0">
                <a:latin typeface="Courier New" pitchFamily="49" charset="0"/>
              </a:rPr>
              <a:t>-12(</a:t>
            </a:r>
            <a:r>
              <a:rPr lang="en-US" altLang="en-US" sz="1400" b="1" dirty="0" err="1" smtClean="0">
                <a:latin typeface="Courier New" pitchFamily="49" charset="0"/>
              </a:rPr>
              <a:t>sp</a:t>
            </a:r>
            <a:r>
              <a:rPr lang="en-US" altLang="en-US" sz="1400" b="1" dirty="0">
                <a:latin typeface="Courier New" pitchFamily="49" charset="0"/>
              </a:rPr>
              <a:t>)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1400" b="1" dirty="0" smtClean="0">
                <a:latin typeface="Courier New" pitchFamily="49" charset="0"/>
              </a:rPr>
              <a:t>…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altLang="en-US" sz="2800" dirty="0" smtClean="0">
                <a:latin typeface="Constantia" panose="02030602050306030303" pitchFamily="18" charset="0"/>
              </a:rPr>
              <a:t>Notice that pop order does not matter now</a:t>
            </a:r>
            <a:endParaRPr lang="en-US" altLang="en-US" sz="2800" dirty="0" smtClean="0"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737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6268</TotalTime>
  <Words>1465</Words>
  <Application>Microsoft Office PowerPoint</Application>
  <PresentationFormat>On-screen Show (4:3)</PresentationFormat>
  <Paragraphs>579</Paragraphs>
  <Slides>27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Procedures 201: Higher Level  Calling Conventions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with Assembly Language</dc:title>
  <dc:creator>Patrick Kelley</dc:creator>
  <cp:lastModifiedBy>Patrick Kelley</cp:lastModifiedBy>
  <cp:revision>150</cp:revision>
  <dcterms:created xsi:type="dcterms:W3CDTF">2014-02-03T00:09:05Z</dcterms:created>
  <dcterms:modified xsi:type="dcterms:W3CDTF">2014-04-18T05:01:39Z</dcterms:modified>
</cp:coreProperties>
</file>